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54" r:id="rId2"/>
    <p:sldId id="456" r:id="rId3"/>
    <p:sldId id="455" r:id="rId4"/>
    <p:sldId id="453" r:id="rId5"/>
    <p:sldId id="451" r:id="rId6"/>
    <p:sldId id="784" r:id="rId7"/>
    <p:sldId id="796" r:id="rId8"/>
    <p:sldId id="794" r:id="rId9"/>
    <p:sldId id="785" r:id="rId10"/>
    <p:sldId id="801" r:id="rId11"/>
    <p:sldId id="802" r:id="rId12"/>
    <p:sldId id="803" r:id="rId13"/>
    <p:sldId id="788" r:id="rId14"/>
    <p:sldId id="806" r:id="rId15"/>
    <p:sldId id="805" r:id="rId16"/>
    <p:sldId id="807" r:id="rId17"/>
    <p:sldId id="808" r:id="rId18"/>
    <p:sldId id="809" r:id="rId19"/>
    <p:sldId id="810" r:id="rId20"/>
    <p:sldId id="816" r:id="rId21"/>
    <p:sldId id="815" r:id="rId22"/>
    <p:sldId id="811" r:id="rId23"/>
    <p:sldId id="791" r:id="rId24"/>
    <p:sldId id="812" r:id="rId25"/>
    <p:sldId id="792" r:id="rId26"/>
    <p:sldId id="793" r:id="rId27"/>
    <p:sldId id="820" r:id="rId28"/>
    <p:sldId id="813" r:id="rId29"/>
    <p:sldId id="822" r:id="rId30"/>
    <p:sldId id="814" r:id="rId31"/>
    <p:sldId id="798" r:id="rId32"/>
    <p:sldId id="824" r:id="rId33"/>
    <p:sldId id="646" r:id="rId34"/>
    <p:sldId id="825" r:id="rId35"/>
    <p:sldId id="296" r:id="rId36"/>
    <p:sldId id="297" r:id="rId37"/>
    <p:sldId id="298" r:id="rId38"/>
    <p:sldId id="286" r:id="rId39"/>
    <p:sldId id="287" r:id="rId40"/>
    <p:sldId id="288" r:id="rId41"/>
    <p:sldId id="289" r:id="rId42"/>
    <p:sldId id="434" r:id="rId43"/>
    <p:sldId id="292" r:id="rId44"/>
    <p:sldId id="293" r:id="rId45"/>
    <p:sldId id="294" r:id="rId46"/>
    <p:sldId id="295" r:id="rId47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AC0CF-E9DA-45B6-AECF-AD3EAB8477EE}" v="2" dt="2026-02-24T15:51:46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85736" autoAdjust="0"/>
  </p:normalViewPr>
  <p:slideViewPr>
    <p:cSldViewPr snapToGrid="0">
      <p:cViewPr varScale="1">
        <p:scale>
          <a:sx n="74" d="100"/>
          <a:sy n="74" d="100"/>
        </p:scale>
        <p:origin x="859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75D63595-F797-482E-A4A0-2F4889B74D4F}"/>
    <pc:docChg chg="custSel addSld delSld modSld sldOrd">
      <pc:chgData name="Robbin Bouwmeester" userId="1dbfebabfc25a55a" providerId="LiveId" clId="{75D63595-F797-482E-A4A0-2F4889B74D4F}" dt="2026-02-24T15:52:25.133" v="12"/>
      <pc:docMkLst>
        <pc:docMk/>
      </pc:docMkLst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4214259355" sldId="282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3955424956" sldId="290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1863505152" sldId="433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3806002295" sldId="435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2671981957" sldId="436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2242767245" sldId="437"/>
        </pc:sldMkLst>
      </pc:sldChg>
      <pc:sldChg chg="ord">
        <pc:chgData name="Robbin Bouwmeester" userId="1dbfebabfc25a55a" providerId="LiveId" clId="{75D63595-F797-482E-A4A0-2F4889B74D4F}" dt="2026-02-24T15:52:25.133" v="12"/>
        <pc:sldMkLst>
          <pc:docMk/>
          <pc:sldMk cId="1283438972" sldId="451"/>
        </pc:sldMkLst>
      </pc:sldChg>
      <pc:sldChg chg="modSp add mod">
        <pc:chgData name="Robbin Bouwmeester" userId="1dbfebabfc25a55a" providerId="LiveId" clId="{75D63595-F797-482E-A4A0-2F4889B74D4F}" dt="2026-02-24T15:49:54.178" v="1" actId="27636"/>
        <pc:sldMkLst>
          <pc:docMk/>
          <pc:sldMk cId="776043865" sldId="646"/>
        </pc:sldMkLst>
        <pc:spChg chg="mod">
          <ac:chgData name="Robbin Bouwmeester" userId="1dbfebabfc25a55a" providerId="LiveId" clId="{75D63595-F797-482E-A4A0-2F4889B74D4F}" dt="2026-02-24T15:49:54.178" v="1" actId="27636"/>
          <ac:spMkLst>
            <pc:docMk/>
            <pc:sldMk cId="776043865" sldId="646"/>
            <ac:spMk id="3" creationId="{A39F42C5-B5A7-4AA4-9876-6B9D02275F2B}"/>
          </ac:spMkLst>
        </pc:spChg>
        <pc:spChg chg="mod">
          <ac:chgData name="Robbin Bouwmeester" userId="1dbfebabfc25a55a" providerId="LiveId" clId="{75D63595-F797-482E-A4A0-2F4889B74D4F}" dt="2026-02-24T15:49:54.111" v="0"/>
          <ac:spMkLst>
            <pc:docMk/>
            <pc:sldMk cId="776043865" sldId="646"/>
            <ac:spMk id="4" creationId="{984AB4B6-7F18-47FD-962C-24ECFE7583F7}"/>
          </ac:spMkLst>
        </pc:spChg>
      </pc:sldChg>
      <pc:sldChg chg="add del">
        <pc:chgData name="Robbin Bouwmeester" userId="1dbfebabfc25a55a" providerId="LiveId" clId="{75D63595-F797-482E-A4A0-2F4889B74D4F}" dt="2026-02-24T15:51:02.816" v="2" actId="47"/>
        <pc:sldMkLst>
          <pc:docMk/>
          <pc:sldMk cId="3287402141" sldId="68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259443355" sldId="78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85764102" sldId="78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398551936" sldId="78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784217217" sldId="79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667812510" sldId="79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548510233" sldId="79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416390867" sldId="79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630431861" sldId="79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174680580" sldId="79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5430262" sldId="80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595107892" sldId="80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864226116" sldId="80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159908334" sldId="80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605089957" sldId="80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505904751" sldId="807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3061181" sldId="80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279492" sldId="809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450452305" sldId="810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350560328" sldId="81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701416255" sldId="81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404446441" sldId="813"/>
        </pc:sldMkLst>
      </pc:sldChg>
      <pc:sldChg chg="add ord">
        <pc:chgData name="Robbin Bouwmeester" userId="1dbfebabfc25a55a" providerId="LiveId" clId="{75D63595-F797-482E-A4A0-2F4889B74D4F}" dt="2026-02-24T15:51:09.090" v="6"/>
        <pc:sldMkLst>
          <pc:docMk/>
          <pc:sldMk cId="1137023561" sldId="81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043698753" sldId="81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322666625" sldId="81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768458588" sldId="820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079658500" sldId="82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9221128" sldId="82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423932921" sldId="82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31686676" sldId="824"/>
        </pc:sldMkLst>
      </pc:sldChg>
      <pc:sldChg chg="add del">
        <pc:chgData name="Robbin Bouwmeester" userId="1dbfebabfc25a55a" providerId="LiveId" clId="{75D63595-F797-482E-A4A0-2F4889B74D4F}" dt="2026-02-24T15:51:02.816" v="2" actId="47"/>
        <pc:sldMkLst>
          <pc:docMk/>
          <pc:sldMk cId="1543096970" sldId="825"/>
        </pc:sldMkLst>
      </pc:sldChg>
      <pc:sldChg chg="add">
        <pc:chgData name="Robbin Bouwmeester" userId="1dbfebabfc25a55a" providerId="LiveId" clId="{75D63595-F797-482E-A4A0-2F4889B74D4F}" dt="2026-02-24T15:51:46.472" v="8"/>
        <pc:sldMkLst>
          <pc:docMk/>
          <pc:sldMk cId="3009790185" sldId="8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855A244C-9F30-4C83-A8DE-CCD8ECA97FB4}" type="datetimeFigureOut">
              <a:rPr lang="en-US" smtClean="0"/>
              <a:t>3/1/2026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A548FC6E-990A-4504-A305-C473D6229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4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60BDB998-4A18-4804-8747-3DD07DA81E2F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04016DE9-CA4A-4D53-B0D8-48C51F8247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94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643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FD47-D353-8565-22FD-7BD3D31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005A5-B5D3-7144-CB49-C0BACCD9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F73E1-160A-F9AF-713F-6515A688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https://www.nature.com/articles/s41598-025-09439-4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https://www.sciencedirect.com/science/article/pii/S0933365719303173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0A6D-1091-CFB2-67F6-55BADDD9A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B367-700E-976B-FA1A-111F839BB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02E2-E0AB-3257-9462-D1EB6588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B48E0-A627-1491-7898-2689E3CA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https://www.mdpi.com/2076-3417/12/10/4861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1AF-B541-4DE8-C2BF-8A8D56566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7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EE29-57AC-C78D-3F90-479C3D37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87E97-F717-E30C-F51C-1C5603342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44DEF-0A9B-58E2-6EB2-8B9AC0F6E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https://www.nature.com/articles/s41467-020-15432-4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84C9-76A3-7B45-8F8B-D047ED2DD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96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8D1B-C348-76DB-4E3A-FAD29101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8C6C5-86C1-AFED-AFBC-66BD8A670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3F1F5-2A18-A9B7-1F71-0538560F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https://jcheminf.biomedcentral.com/articles/10.1186/s13321-020-00441-8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35B5-F7EB-015F-9219-2E548665E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3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AA37-EAE4-FF2F-41FF-5A63FB54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B459D-16F7-F493-B822-E3BF13468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F059C-88C0-FE9A-B921-B1AE2693D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https://www.nature.com/articles/s41586-021-03819-2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3B8-59CE-6D2A-E8BB-396A02C1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54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7255-FC06-EC17-7EE5-B4FA2F44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A1A8B-8474-C2FC-50B0-BB89DDDA1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712D-A3C7-BAEB-E87D-7CEE412D3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https://www.nature.com/articles/s41586-023-06160-y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060D-20DE-3486-801C-5FC7E0B98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7EC4-1C89-CA04-3769-1891BBF6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5BD78-961E-D56A-3417-FF1B839F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7F535-F17F-1EF8-2F20-AD7C780A4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https://pubs.acs.org/doi/10.1021/acscentsci.7b00572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D36C-01D3-2383-036D-40E8FE3A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21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1FBE-3A35-9CDF-5926-A7DC479A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BB71C-F0CF-76B7-BC4C-3BE26AB6C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9A191-EC7A-445E-B5C0-70FBF9873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C4DC-D1E8-D9DA-9F09-502D5D2B8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A8FA-A4F8-BDDE-FC4F-802DF30D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A52EE-5751-B107-CA78-945FD23A5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9E9A-614A-AF20-8C28-13D68AB37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9E454-8ADB-1781-5FB3-232DD9A73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61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08AA6-8FB0-605D-E853-4B9B3A7C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3D112-5D86-FE37-00AB-BE2ACAA8D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4F8F-3FE7-3EC3-EC8A-B8D53184A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Add Enrico picture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E197B-F1FC-7F80-DB89-BD09135A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1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0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F9E8-66AF-5671-9131-D9C8A213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F817-E913-7081-9EAE-B8EE9AAE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C3D2D-4FCE-7867-DFD8-9609CBDE6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4C10-47EE-30A2-7615-EDDDBA845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9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A5A0-97DE-1E2F-8DB0-376F0899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CB032-61FE-FE66-D922-50E27F2B1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628B0-69B2-6D79-5FDB-4A3D4CBE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4FA9-75D6-1CED-08E4-D561F34F4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9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7FE3-B781-3371-62AA-5566DA3E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8B118-40A0-0BBE-4FBC-527DC9214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ADDED-0695-7FAD-AF9B-7330D2D1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F529-7265-A2CB-5DB2-8FD4DE1FF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9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AB47-22DE-7F69-04A3-2C7CCBF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3CF89-C2DE-D4FE-EB49-A11E76E5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AC6AA-050E-AD97-9C21-C8AA11CA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CB987-84CA-C25F-4532-B77D089C8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3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E1D4-2C03-4A6D-78B3-8D7D546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36B3-F701-0E6B-EF51-54BA929CF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A79C0-2F4B-F644-023E-C5F951CF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Change the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C93F3-5206-814A-0FC9-5B2D7987F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124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EE35-92F8-7979-7E90-3DF97630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6F25D-00B3-6FCB-FAF1-A28B1E79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AEE65-405C-3781-1D5A-1DA509442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E291A-9585-237B-5F7C-E78E895E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A863-6490-D4D4-87B5-E7FC31DF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A1DDC-59EE-808D-CEB5-73D1BE99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53D5-3C17-EECC-309B-B188595B7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52CD-F0BD-96CF-8BD1-439180671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15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C791-51F3-8512-1A2C-2CAD4DABF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60C0E-7780-5B12-ACBB-699EC2D5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BEC85-CC83-DE25-640C-6D411293A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Change ref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D26D-8F8A-72B6-A230-BEA33A550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69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B94A-7E84-2849-C833-12E80EE6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EB5CA-38AE-1E2D-B1A1-A65B97C3A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493AF-71F2-2066-EFC4-3A9818A8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09E7-879E-0560-474F-AACDCEFEC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!!! Add </a:t>
            </a:r>
            <a:r>
              <a:rPr lang="en-US" dirty="0" err="1"/>
              <a:t>qr</a:t>
            </a:r>
            <a:r>
              <a:rPr lang="en-US" dirty="0"/>
              <a:t> to slides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20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3FF0-1538-F475-ED2E-FC161F04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0CB30-BD35-22F5-7D6C-EAB485C53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0D7A5-12EA-D82C-31A8-5AA07EA1F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F5D7-B81A-EC14-06CE-86CB7B5CB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58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7210-1947-1788-4C99-182A4675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30B44-CFFC-73B0-C90C-29D77E19D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55DFA-FAA0-3ECC-4EA8-174C8B512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A16A7-A051-3CF6-2EF7-A06B0245F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589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659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15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995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84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81EB-8733-7D6D-5C4F-9B4AE786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FE2C4-90BE-D10A-3D11-D918FCD1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059E8-AD8E-0BAB-02A8-F539C989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ACE24-5C48-C839-BEF6-4F92F3FC2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22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0C0D-12E4-7D8B-6E07-AFD22348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44D71-FD2C-C912-D757-031A27DE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ACD1F-B1D8-1111-9A25-F2D8B9F5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4F8B-B9A5-7DC7-E44F-D6DCE2E26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C0B7-9EB5-D4A0-0531-2751426A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CF07D-058C-D3AB-4B67-F5346060C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5BA6F-CEC0-2EBC-FD2A-E171E346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E351F-E0E8-FC9D-0356-00EA5277F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42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496A-639B-AFE9-F4E7-40E72174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AD22E-704B-C5B2-AF8F-C28B322EC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93C8B-0AF7-2EF8-77CA-C654549CF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BE9ED-3038-962C-B591-CC696AB5C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97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8FA4-6EFD-CB9B-0550-5587F260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BC770-17D7-CA16-03A9-66C5545EF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2EA29-B4BA-F892-F6A6-EC0DC31E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97AF-9C1A-9626-BEEE-42771AE76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6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89B1-5EA5-E3B8-B4F4-F734D794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526C-C6C0-A108-6971-EF9D063E1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BBDDB-1D32-D788-3723-3A9A4CF88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BDFD-6A1C-7311-F03D-7DCE160FA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8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971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55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9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5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74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3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6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9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5B71-03B9-4F2E-8002-FAA5F7C59FD1}" type="datetimeFigureOut">
              <a:rPr lang="nl-NL" smtClean="0"/>
              <a:t>1-3-2026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1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sdgroeve/Machine_Learning_course_UGent_D012554/blob/master/notebooks/1_regression/1.1_Linear_regression.ipynb" TargetMode="Externa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dgroeve/Machine_Learning_course_UGent_D012554/blob/master/notebooks/6_ensemble_learning/6a_Decision%20trees.ipynb" TargetMode="External"/><Relationship Id="rId5" Type="http://schemas.openxmlformats.org/officeDocument/2006/relationships/hyperlink" Target="https://github.com/sdgroeve/Machine_Learning_course_UGent_D012554/blob/master/notebooks/4_regularization/4_Regularization.ipynb" TargetMode="External"/><Relationship Id="rId4" Type="http://schemas.openxmlformats.org/officeDocument/2006/relationships/hyperlink" Target="https://github.com/sdgroeve/Machine_Learning_course_UGent_D012554/blob/master/notebooks/2_model_selection/2._Model_selection_and_validation.ipyn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tificamerican.com/article/using-pigeons-to-diagnose-canc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pOmics/D012554A_2025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tificamerican.com/article/using-pigeons-to-diagnose-canc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60103-6DFC-BB94-9039-D317CAF1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061067"/>
              </p:ext>
            </p:extLst>
          </p:nvPr>
        </p:nvGraphicFramePr>
        <p:xfrm>
          <a:off x="146655" y="299007"/>
          <a:ext cx="11898690" cy="62526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298">
                  <a:extLst>
                    <a:ext uri="{9D8B030D-6E8A-4147-A177-3AD203B41FA5}">
                      <a16:colId xmlns:a16="http://schemas.microsoft.com/office/drawing/2014/main" val="1307336541"/>
                    </a:ext>
                  </a:extLst>
                </a:gridCol>
                <a:gridCol w="1023062">
                  <a:extLst>
                    <a:ext uri="{9D8B030D-6E8A-4147-A177-3AD203B41FA5}">
                      <a16:colId xmlns:a16="http://schemas.microsoft.com/office/drawing/2014/main" val="1985133684"/>
                    </a:ext>
                  </a:extLst>
                </a:gridCol>
                <a:gridCol w="811779">
                  <a:extLst>
                    <a:ext uri="{9D8B030D-6E8A-4147-A177-3AD203B41FA5}">
                      <a16:colId xmlns:a16="http://schemas.microsoft.com/office/drawing/2014/main" val="1609293709"/>
                    </a:ext>
                  </a:extLst>
                </a:gridCol>
                <a:gridCol w="533772">
                  <a:extLst>
                    <a:ext uri="{9D8B030D-6E8A-4147-A177-3AD203B41FA5}">
                      <a16:colId xmlns:a16="http://schemas.microsoft.com/office/drawing/2014/main" val="2010027106"/>
                    </a:ext>
                  </a:extLst>
                </a:gridCol>
                <a:gridCol w="811779">
                  <a:extLst>
                    <a:ext uri="{9D8B030D-6E8A-4147-A177-3AD203B41FA5}">
                      <a16:colId xmlns:a16="http://schemas.microsoft.com/office/drawing/2014/main" val="2841060118"/>
                    </a:ext>
                  </a:extLst>
                </a:gridCol>
                <a:gridCol w="3035836">
                  <a:extLst>
                    <a:ext uri="{9D8B030D-6E8A-4147-A177-3AD203B41FA5}">
                      <a16:colId xmlns:a16="http://schemas.microsoft.com/office/drawing/2014/main" val="3502124366"/>
                    </a:ext>
                  </a:extLst>
                </a:gridCol>
                <a:gridCol w="1478997">
                  <a:extLst>
                    <a:ext uri="{9D8B030D-6E8A-4147-A177-3AD203B41FA5}">
                      <a16:colId xmlns:a16="http://schemas.microsoft.com/office/drawing/2014/main" val="4019729101"/>
                    </a:ext>
                  </a:extLst>
                </a:gridCol>
                <a:gridCol w="1478997">
                  <a:extLst>
                    <a:ext uri="{9D8B030D-6E8A-4147-A177-3AD203B41FA5}">
                      <a16:colId xmlns:a16="http://schemas.microsoft.com/office/drawing/2014/main" val="2674931913"/>
                    </a:ext>
                  </a:extLst>
                </a:gridCol>
                <a:gridCol w="1957170">
                  <a:extLst>
                    <a:ext uri="{9D8B030D-6E8A-4147-A177-3AD203B41FA5}">
                      <a16:colId xmlns:a16="http://schemas.microsoft.com/office/drawing/2014/main" val="3570272886"/>
                    </a:ext>
                  </a:extLst>
                </a:gridCol>
              </a:tblGrid>
              <a:tr h="1671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Week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Weekdag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Start datum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Starttijd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Aard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Lokaal, Gebouw, Campus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Lesgever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Practicumhelper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Commentaar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56251967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Introduction + regression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1673243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 dirty="0">
                          <a:effectLst/>
                          <a:hlinkClick r:id="rId3"/>
                        </a:rPr>
                        <a:t>SimpleLR</a:t>
                      </a:r>
                      <a:endParaRPr lang="nl-BE" sz="10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59347922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logistic regression + regularization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055942328"/>
                  </a:ext>
                </a:extLst>
              </a:tr>
              <a:tr h="22182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-1.2.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 dirty="0">
                          <a:effectLst/>
                          <a:hlinkClick r:id="rId4"/>
                        </a:rPr>
                        <a:t>Model_selection</a:t>
                      </a:r>
                      <a:endParaRPr lang="nl-BE" sz="10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086892280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04-03-2026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Auditorium C. Dwarsgebouw Links.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Model complexity + bias and variance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901510708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04-03-2026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Caroe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 dirty="0">
                          <a:effectLst/>
                          <a:hlinkClick r:id="rId5"/>
                        </a:rPr>
                        <a:t>Regularization</a:t>
                      </a:r>
                      <a:endParaRPr lang="nl-BE" sz="10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6107079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05-03-2026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Jasper Zuallaert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 dirty="0">
                          <a:effectLst/>
                        </a:rPr>
                        <a:t> </a:t>
                      </a: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01101293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05-03-2026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 0.2 - Gertrude Elion. Blok A. Campus Heymans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 dirty="0">
                          <a:effectLst/>
                        </a:rPr>
                        <a:t> </a:t>
                      </a: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Enrico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Kaggle competition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593071852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 10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Vrijdag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 dirty="0">
                          <a:effectLst/>
                        </a:rPr>
                        <a:t>06-03-2026</a:t>
                      </a: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 dirty="0">
                          <a:effectLst/>
                        </a:rPr>
                        <a:t>08:30</a:t>
                      </a: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Lokaal 0.2 - Gertrude Elion. Blok A. Campus Heymans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Robbin Bouwmeester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Ensemble + autoML + other modern classical ML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717543309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Enrico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 dirty="0">
                          <a:effectLst/>
                          <a:hlinkClick r:id="rId6"/>
                        </a:rPr>
                        <a:t>DT</a:t>
                      </a:r>
                      <a:endParaRPr lang="nl-BE" sz="10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45100150"/>
                  </a:ext>
                </a:extLst>
              </a:tr>
              <a:tr h="24876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09-03-2026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Deep Neural Networks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94610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09-03-2026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Robbe 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6580460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10-03-2026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CNNs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48877677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10-03-2026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-1.2.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Sander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7766875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11-03-2026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 0.1 - Rosalyn Yalow. Blok A. Campus Heymans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RNNs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095505418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11-03-2026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Robbe 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211688140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Transformers and co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76166053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5.2.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Sander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725996551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Auditorium C. Dwarsgebouw Links.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Generative models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51835338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872829859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12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5.1.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Gabriels, 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4289" marR="114289" marT="57145" marB="57145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Microteaching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553610334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12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Leslokaal 5.1. B3. Campus UZ Gent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08757524"/>
                  </a:ext>
                </a:extLst>
              </a:tr>
              <a:tr h="6874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25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18-06-2026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NL" sz="1000" u="none" strike="noStrike" dirty="0">
                          <a:effectLst/>
                        </a:rPr>
                        <a:t>schriftelijke evaluatie met meerkeuzevragen, schriftelijke evaluatie met open vragen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Leslokaal 3.2. K3. Campus UZ Gent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708083709"/>
                  </a:ext>
                </a:extLst>
              </a:tr>
            </a:tbl>
          </a:graphicData>
        </a:graphic>
      </p:graphicFrame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DEDDAE3-7CA5-CDFB-B18F-2A3AC1A675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46" y="5478577"/>
            <a:ext cx="1075746" cy="107574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EE329-2BA9-93AF-23A9-DFF5FADF7943}"/>
              </a:ext>
            </a:extLst>
          </p:cNvPr>
          <p:cNvSpPr txBox="1"/>
          <p:nvPr/>
        </p:nvSpPr>
        <p:spPr>
          <a:xfrm>
            <a:off x="10238408" y="6550861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Ralf Gabriels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9" name="Picture 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E9B058CC-4ECF-CE94-348A-440B9D85CA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48" y="5478577"/>
            <a:ext cx="1075746" cy="1075746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D4809-F56E-963F-3AEC-6376D1FC2767}"/>
              </a:ext>
            </a:extLst>
          </p:cNvPr>
          <p:cNvSpPr txBox="1"/>
          <p:nvPr/>
        </p:nvSpPr>
        <p:spPr>
          <a:xfrm>
            <a:off x="8860475" y="6556309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Robbin Bouwmeester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14D7-8A8C-9D50-4929-CCFF5E8D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A741D0B-DB7C-06DD-A88B-3175D711B3D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CAE67-B752-5859-D7A6-E07F85DB2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41A86312-7F85-6E35-459B-73554F2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C3BE2F-07DC-BE08-E41E-CCD050F382E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38E7BED5-507E-158E-66AD-73B95786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0BEB037E-9EF6-2F4C-5C68-60B63F4B2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97946-82C5-18C2-E729-E8B564D53BB9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0B1E2-053E-9599-3FAD-704818F9F80B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217A4D-7C58-9A92-5E35-B344F478611A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5974A4-77CB-8D10-3631-E2DD659F3E7F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D29E626-86C4-BCF2-488F-AA8F7AA5875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1346F-31E2-BF2B-7B6B-A2A486E3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D2762C9E-17A3-C28D-97C1-1C120AEC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D43F6-B6A0-15BF-2DB5-FCE51E781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7F6B-BF94-D48E-E59A-E48F600F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73C5B-BC2F-7137-54A6-9CB3F16C46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129E1-0505-64DE-04E7-E45CAE275614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EC08-71D1-EDD9-8F5E-9C5BB28CB8B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7A614F-D06E-2215-855A-86FB6C77126A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292BA-4C54-547D-B705-0F839BDCA0B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CD079-8B6B-BFC3-5565-9EE1D320EC61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5982D-F004-1B67-F78A-B48EA29AD375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C1CE9-DA3E-A203-1C58-D07B95B71B05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1BCA76B-B87A-F70D-BF8A-0A682B036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0E06BB-1CA7-B192-3D72-690AACA1E273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61A3D-3C22-5A97-5340-937A1FA43327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B82AF-000F-5B26-8846-BB2B51971C6A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90E17D-3A6B-E00D-A3C9-FC2C8D067BA9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694E6-9B10-2684-58C3-CA00798ACBD7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E22B6-61B7-7565-560A-F674AF9783E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6C2A3-5778-DE01-15E1-8AC1D03573FB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1366-6D90-1987-4954-21D87B3E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E8086B3-3C0B-1A50-3163-B792BB498A9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random decision boundary to start, the difference between predictions and target are used to move the boundary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5BF0E-05BA-16EE-E2E9-8E31EE748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0E66A0BA-946C-462B-3990-FF887E0BA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D7DF5-2379-88A3-ADC0-0E3DCE7699BA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F7E370D9-9396-5573-0D98-DB7B865D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49F1967C-F512-D51A-2EAD-D57C7ABBD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45431-5DD1-73E8-BE8E-E175C32854D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A349-6712-C067-551D-E96C387883A1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BF4DD9-472E-554B-B47E-5634C238D204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BE9D55-F74E-BD9A-5D9C-E6DF43B08F94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9753373-5982-0033-F3DD-AE97E2668C2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D279-5B7F-8FFB-AE11-B26E15FC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254E87E5-1BBC-DE02-39CD-893844D8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04BEF-1BF5-5FF3-0CC4-010F5E244E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DDEE8-A05C-A5A0-CE54-4B3FD024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04CE47-09CA-A3B8-6B10-896088A60CBA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6380D-372E-0F1F-C6F9-7A325C8B191D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24145-A1C3-9810-AE30-E3CAD36F9A10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AC329-3A6E-660A-F14D-71F3DE1F0451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31F21-A49F-4132-5E34-375BA144AE59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00CAD-404E-CEC1-A583-9366D86C41F8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FCDBD-5CCC-5AD4-2C09-8C7DE274F57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C0060-B7BC-AAF2-4FA4-58A0E562753D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6BB6E7A0-496B-48A2-3061-F5F0188A5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374F3-9A16-BA9B-24F7-BADD186B22CE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65072-9144-6993-9237-F77519A83219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753CF-BAA1-09B4-0DF4-AF674D1254DF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0ED92-480A-4E27-FF4A-018A474A3B1E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EC8B51-D39E-2723-6C44-422223DB9799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9A24E-89B2-78E6-8502-A27E9E23EC61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E2F93-FEDB-C7A1-F1BB-8A84BC5B74C3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016F9-658B-891E-FF10-DF66F362E890}"/>
              </a:ext>
            </a:extLst>
          </p:cNvPr>
          <p:cNvCxnSpPr/>
          <p:nvPr/>
        </p:nvCxnSpPr>
        <p:spPr>
          <a:xfrm>
            <a:off x="5569525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885B5E7-2345-3680-682D-BABE1C2E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C4343-EE4E-DF6C-E629-8AB8ED9F240E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DB5FB3-847E-5580-B875-9E12DFBFC954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FB4E7-A443-3BDD-4BF2-9597AFA90B67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11FCC-EC34-00D1-56CC-12DE46B44873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595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243-67D3-ACB7-6A5A-FE4DC680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31A3419-BCFA-963D-3797-D36C10D55F6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decision boundary is optimized; based on presented </a:t>
            </a:r>
            <a:r>
              <a:rPr lang="en-US" sz="3000" dirty="0">
                <a:highlight>
                  <a:srgbClr val="00FFFF"/>
                </a:highlight>
              </a:rPr>
              <a:t>data</a:t>
            </a:r>
            <a:r>
              <a:rPr lang="en-US" sz="3000" dirty="0"/>
              <a:t> for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r>
              <a:rPr lang="en-US" sz="3000" dirty="0"/>
              <a:t> 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F7390-4651-A3E6-39F7-B7F60AE1A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55B07B52-1DF6-C013-0365-FD24C8843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C3A48E-B165-0171-7DCE-005176E370E1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975E087-5E64-DB60-6D3B-83085EB2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D4CDF49A-1E3A-6FBE-FD27-AE5F2417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79CF-FEA5-A0EB-8BF4-30021B66A0C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4BB3-EFFB-FAC8-FCF4-0DB8A0DBFA65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C3C3BA-E56C-B54A-F729-C933F9FC2D9D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6FE694-4CA7-4C45-4EC9-BE2398A6B968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2DFE83C-0735-05C2-B9FB-97D345E32744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DC484-A32B-9037-CB8E-5F3E6729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A6C780B4-80FC-284A-3685-70930DA6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6D92C-722A-8BE8-7594-0557D2954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BD556-BE6F-47B9-46E9-20C1254F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91A93-A7AC-929E-BEE1-26112051A1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3DF9C-3CF7-CDA2-ECE2-6DA85F1C5C7B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35DA5-2EC8-0E5A-262F-81571E64F67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81BAD-F3EA-15B2-1F55-C4EE00F2E7A4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58C58-7F6E-A851-52C6-05858EA0A85B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F964B-EEB6-0C1A-CF42-AEAD62DC94A7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79FA1-7957-8003-B9C2-3EC320A94BDF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4CADA-C91F-2857-939D-EC74B2476409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0CFA6F2-466E-1BFE-91E2-509B4CCFD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21D88-C29E-70C6-E381-3F80F7979106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CC277-F593-D4EC-0D86-74F4C348C762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DF9A1-D372-37ED-658F-CBDCFDB7D610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89F6E-3CA2-8905-5595-C75FB68C52A7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594F5-7EFF-810D-68B0-2F7272F9258C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1.0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D24478-8EF9-C777-D160-B3B0AAB489C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3B94C-C379-06FD-A42A-3FB2552B7456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30FD4-4581-EB91-9F7E-B0AAEC45D108}"/>
              </a:ext>
            </a:extLst>
          </p:cNvPr>
          <p:cNvCxnSpPr/>
          <p:nvPr/>
        </p:nvCxnSpPr>
        <p:spPr>
          <a:xfrm>
            <a:off x="6548580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390E844E-CEFA-6335-7E5A-D5101B31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A098D6-CB51-BDB7-14A5-9E435C431BF0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FE09D-6196-8F13-46C3-EAFE8FF2F8C1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4A492-83E5-A553-0447-8A2B80D829C2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FCB6-C521-F5B3-1AEF-68E12E09B556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642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ACB8-223D-1B88-0F70-ED28E29A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1FF2753D-8D44-E444-6B93-18D15EA6C50D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72EF0-C767-764B-3B14-00A84CBF4D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54AD9A-7207-DD11-95A6-EEAEBB9E054E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5576A2A0-7CBB-71CF-BDE7-CC796DA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3FAAA5-72A4-AAF2-2E76-FB76F0F30BC2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19658-1B88-B230-D76A-D722B261BE40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21B894A-CD9D-B749-97C5-8720CBE0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93AF7A-6ED2-6E37-E902-28CE527DE220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A4E55-33B7-B5C4-0B2D-B1382D1EF313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800E4EFC-DCB5-5270-A8DB-E31DEB3E6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5359E6-BE94-F214-EBD0-D1897042FEB0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0D9B4A-F119-1361-B08B-6A1226A0029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45874E30-4748-13DD-6236-4DFD0148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E263FB-FCDE-0C4E-20D7-81F0CAC2A33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328EC-F6EB-2895-DD28-68B1CDFC820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6A0E31B-8B2B-130A-BABF-EE1C027B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CA1F8F-46CE-2631-F2ED-2C75217048E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20FFF-C379-CF18-4CF0-ED03B69AC92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AE8E5019-AADE-F3AF-BFB3-51EC34089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D915B7C5-5899-FE24-0D95-6339D412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EA047F6E-6DD8-9291-7826-F1122921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26386D-90EC-3E35-FE19-37593A5FF6BE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5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FC4-D01E-4AA9-F1C1-E3980B1E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AAC627-ADC9-3274-F4B6-6E2DF945EFD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7BBF5-F3A6-E2DA-C9E6-0C3D9C8E7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16DE0-F2E6-BF33-59F3-71B3B53A45B5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94B39EA2-CDD6-B445-808D-7E9A1A04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9799B-EF5E-DF18-9DFA-311A47C9E39A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4DBB-52C8-B492-BFB0-DC7307BB997C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F4E9CC2-39F4-2082-F517-CC055922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C84CD5-BA31-D903-5E74-1CA42B7F903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229166-22CE-C122-5666-3EFADE1BB35F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DBC4A35A-B59E-AAEC-9957-6C59266A1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26B0C-6EBB-0255-0071-8C5E8697645D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D0F8C9-03B5-8B95-7A9F-2AADB6C5B147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C056A9BD-615D-94C7-A037-38A4B7D8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5CCE-6868-72D8-8ABE-D885180346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02A2F6-DDB4-3886-509A-9F96F73CDF2B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7C0D8B82-9175-71F9-21A3-AE5BE292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C215DB-6448-A0EB-4C3D-6681DEFA2B4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C556F4-2583-E35D-7B05-54A8A034D27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2A417034-E0BE-FD96-2AB6-D9E0DD67D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83B53609-CCB7-C8B2-424A-4D4EB153F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6CD0D4C-0694-CAE1-17C8-47603E13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EE2779-1D75-BBA1-4070-20EF1B0C0A83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671E7-CC68-B849-B567-7952D0657608}"/>
              </a:ext>
            </a:extLst>
          </p:cNvPr>
          <p:cNvSpPr txBox="1"/>
          <p:nvPr/>
        </p:nvSpPr>
        <p:spPr>
          <a:xfrm>
            <a:off x="8403589" y="1655097"/>
            <a:ext cx="3151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A5655A-EC4F-CF04-178F-8A603A501494}"/>
              </a:ext>
            </a:extLst>
          </p:cNvPr>
          <p:cNvSpPr/>
          <p:nvPr/>
        </p:nvSpPr>
        <p:spPr>
          <a:xfrm>
            <a:off x="510805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FF2F-3513-1D2B-E00D-0927581CF82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Ning et al. Scientific Reports (2025); Lauritsen et al. Artificial Intelligence in Medicine (2020)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508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9FAA-AAB5-9C80-487E-89D15654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D201E65-F4BC-C8F0-48E9-4593C6AE0E3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00347-18A9-4749-8007-1389E08F4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15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E1407-38C2-0836-BD10-0B4117780B8A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A44261C0-1D15-31B5-A821-6B2D17B7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70274B-DDAA-BCF7-B8CF-882FF488B46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05F933-6C42-D69F-7DAC-7CED75E80D87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C686F54E-30A8-31C7-8CD5-4BB0AA10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54E66C-D6C5-A8EA-C9FB-CB38C065220E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5F73DB-966D-ADE5-2A54-399E046598E1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2C56D9BE-AC51-796D-7739-F76E1BCDB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BCC316-F392-937B-C1A6-73898B22530F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CE70F-2908-E57B-E530-932BC19A8FF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1A08CC57-C2C1-9E44-C570-87BE6903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9EE95B-545D-FCC3-C792-2D8EA7344D1D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C8C83D-AC54-48C4-3564-10FA33DCD2C2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CD6C23E4-00FA-8C77-C605-D41411B2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62071F-69D4-9BD0-C4EE-0A47DFF248F4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679E9-DE17-61B0-2CC9-7573A504E642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3B2E383-EF4C-2383-6B50-F30BBD1CD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0BE149A-F475-895C-4B1E-654720CD6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04E9516D-AE8A-785A-F4B7-A4729F69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E0494-CC31-D8E4-140E-6EE15C200C11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50DC67-1E64-CCF3-249B-FC9D41A70378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Images/videos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58FD19-792A-16C9-427E-B73B934E57B8}"/>
              </a:ext>
            </a:extLst>
          </p:cNvPr>
          <p:cNvSpPr/>
          <p:nvPr/>
        </p:nvSpPr>
        <p:spPr>
          <a:xfrm>
            <a:off x="293997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9E51E-7B66-6D5A-B2DB-E7F360B7A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599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A51EE-378D-86DF-C383-7536175E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2F6D46F-0E8B-4196-C478-B0BE5EC0635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E897E-BFD4-2EA4-D58E-C157E0C02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16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5A1E1-8F1C-8EC0-1BEB-491D9FF0DFBD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74F5B95F-9F95-BC2A-7536-DE084A44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7B5E4-BFA5-A26F-F11B-4EE7830744D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1A5CDE-2191-36A8-EC67-EC0532152764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8FC36B6-6841-1173-24AA-CFC8F4FE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14C4D-8BD9-358D-E2F8-7324EDF8B68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21181-A0DF-BED1-4F01-F2F058D68BB2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C0DC336E-B53E-3F45-119E-EAF79A53B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BACB00-BB6D-31E8-E5ED-32C9127E2CB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B8F168-B0AB-F70D-4FE3-221B8633B700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0D486E5-58A8-ABDF-AE88-58873DFD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135D8-0257-C1D1-8D7D-2591FE8AB6BC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287B7F-08A5-88C0-1193-EFDD860C1C8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8069B9FB-66C6-F2F0-0F34-579E5A71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123BFB-7206-3400-1C49-EC0895D988C0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0DC439-04D0-F72F-6F15-9FEA1875DAD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03504E9-4D0B-DF96-66AD-7BE6A4A1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18BD62B-51C1-9CCC-4ED9-A6C319B4E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D7A158C1-E02B-8BC1-C513-51E3044DB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B6831-709B-3D58-E0C6-7D0B309FC57A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F57-D1F8-ED57-94E0-E42EFF3E22FD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ordered (sequential)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082A16-9DC4-C6A8-1759-9BD39D47CD25}"/>
              </a:ext>
            </a:extLst>
          </p:cNvPr>
          <p:cNvSpPr/>
          <p:nvPr/>
        </p:nvSpPr>
        <p:spPr>
          <a:xfrm>
            <a:off x="541532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A9573-7B2D-FB1B-5D7C-F38BD81944CB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590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3EC0-BF4F-743C-4A64-459F80D4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E536A72-B307-D1D1-6CE2-F88620FB05F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7D12A-BE19-A997-34B4-9B1C4A96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17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EBC610-8769-F4BB-1A25-41949FB99156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2B5A8EC7-8C18-25A4-136D-B35DAB3D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9EAE-EDAF-E5F5-D7A7-49072E0A3B24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A9D8E-92E0-DDE0-0C01-3C56DA8F115D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E46C9A14-2A36-E8CE-BE23-678CA0A4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9624C-BD4A-EC50-3662-82C115E68A5A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F7BD4-F5BB-53A6-6937-89C221D2B068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FE9FD5B3-213A-222D-D836-D4D783CC2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B9D0A0-3A57-8A83-0996-A99A5021957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C0F50-0CC1-8FF7-140B-894FB3F371A6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FCCAB75-0EFE-DD20-9F55-2F6135D2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A2E4A1-3749-FFD1-3C7D-E59731B2CE7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0CB78-856B-B73F-26DD-0D15482A099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B4DB38D7-D19B-ACE7-BF13-3234BC3D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BF7CE-749D-CAED-0C96-ED40BAC378E7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14333C-5E85-1DA8-31E9-B8E1A7333EE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D6A31614-176D-E431-35AF-CE6E87535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5449BDF2-FC8B-FB7A-B6F1-097C2930E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5A5BDCAB-F7F2-4BBB-40CA-394F5473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65E04-614C-96B1-88F4-7931D6423B3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04A900-510D-9F1C-A4DB-7AE7FA0144A4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(2D/3D)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Recurrent/Convolutional/Graph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stability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97A78B-FAAA-AC26-A1D3-80DB1BDABE8D}"/>
              </a:ext>
            </a:extLst>
          </p:cNvPr>
          <p:cNvSpPr/>
          <p:nvPr/>
        </p:nvSpPr>
        <p:spPr>
          <a:xfrm>
            <a:off x="508105" y="3340086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D4F9B-081A-DE36-7DD7-8F88CB157B1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Arus</a:t>
            </a:r>
            <a:r>
              <a:rPr lang="en-US" dirty="0"/>
              <a:t>-Pous et al. Journal of Cheminformatics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0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00DD-DBEA-22D8-4534-594B2A55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C9752E7-06FF-058D-8526-574E093B134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4F5C1-F8C9-2295-2AE7-FA55623E3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18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A05D5-EC2E-C2E1-912A-3433E9222A14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C917F4F5-A4F4-D4DC-57DC-F1049ABA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FC11F-BD9B-A090-7E9E-2438010240D0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78EBE1-A917-D0AE-0C35-9B1E685D45E8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0A27D79-A80C-7EC3-2860-C1D304FB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6319FE-7777-95E2-46D3-BA8BFBA0267F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6EE42-C6F5-1529-33C2-A443006DFC4C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2EACD08-BEC3-6079-6943-E5AD35175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C2A7B-E817-B1FB-D42A-A28A08F81D37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3FE903-6A95-9442-5BF0-5ED0A8E78703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00FD604-85F2-2D56-E409-0B420506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1535A-0DE3-9D78-521F-250EE1865B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92094B-280D-A264-981A-0E5D9DAF9786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1DE8A46-7896-E2EA-5301-55D69F98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6358E-8C9D-004C-61C4-38EC43B7C3C9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3570DA-1830-CF16-176D-FB26AAB74AFF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741D6E9-A199-D1AD-FE24-85005B558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24696A9F-5C66-9FEB-7B61-2C49158C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4CA813EB-A519-83B6-0C9F-AB4B40BD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0737E-32F3-DAD3-01B3-0493CC070929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0C7EDD-8633-0F21-89C6-D6D01783E722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Pathogenicity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D17D6C-1F5C-D384-CCE3-F6FFD7103511}"/>
              </a:ext>
            </a:extLst>
          </p:cNvPr>
          <p:cNvSpPr/>
          <p:nvPr/>
        </p:nvSpPr>
        <p:spPr>
          <a:xfrm>
            <a:off x="2587604" y="3340086"/>
            <a:ext cx="2694938" cy="2829805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4437B-D732-107C-1FA6-77BCF495F9A1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et al. Nature (2021)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EC4E-A0C6-8AA7-9D30-82AD33B1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4CE73FB-3864-E675-CBCB-CCFC0BB294A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EA9C3-EDCA-3208-D66A-38769F250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66AB32-2801-FF6E-EDDF-335B27FEB780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1D03D963-DE0C-9C2F-4B65-7988C1A0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BC103-7403-F46B-F7F7-4D02C9E152EE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189E7-3D2B-05C6-A7F0-E07BE8FECD12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69343187-FFC8-B5F8-52F4-14CB4F1D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D9880A-667F-927A-B9D3-F1B26C6A1B83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F252B-38F7-C8F7-C36A-445E7899C706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923804B-DB71-CC82-0303-F373B49F7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C299A4-4A00-EB29-BA48-6242030025B4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9BB6E-ECD6-7F1D-E218-7094FC777755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92BF521-2315-BB1E-338F-C6043758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2E0ED-549B-DFB3-08C6-2828FEE914F7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747BA5-FE51-0B69-58AF-49E85191E0B5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DB56086D-BB1F-648A-2C77-610026E6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6FBC1-D51D-5400-BDB0-DB5030F53EBF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F2DC0-3412-C56E-4917-312E7AF34C1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F4BECED-5FE7-3C92-4EA5-F1BF1253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B8D19FDF-9F9C-549E-439D-EE4EB0F81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2DB0038-F9B5-9B6F-C8D7-101A3CB2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3B2C92-1602-56AE-2166-A3B1C3B005F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778198-C617-01F7-91D2-1AC8A93055E7}"/>
              </a:ext>
            </a:extLst>
          </p:cNvPr>
          <p:cNvSpPr txBox="1"/>
          <p:nvPr/>
        </p:nvSpPr>
        <p:spPr>
          <a:xfrm>
            <a:off x="8403589" y="1655097"/>
            <a:ext cx="3151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written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Neural-networks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underlying textual structure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25CE90-DE97-AC2F-7C98-843062BA44D1}"/>
              </a:ext>
            </a:extLst>
          </p:cNvPr>
          <p:cNvSpPr/>
          <p:nvPr/>
        </p:nvSpPr>
        <p:spPr>
          <a:xfrm>
            <a:off x="5424276" y="3297829"/>
            <a:ext cx="2364434" cy="1588207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3797-C12D-0E4E-7D33-E324DCBF8F00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Yao Jiang et al. Nature (2023)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04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5F81C1-A779-509C-9B56-629ECA82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244161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81384-0A4B-BC66-4B53-CE64B9C4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304292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0E7E0-E5EE-EA42-F320-91B5E5F28900}"/>
              </a:ext>
            </a:extLst>
          </p:cNvPr>
          <p:cNvSpPr txBox="1"/>
          <p:nvPr/>
        </p:nvSpPr>
        <p:spPr>
          <a:xfrm>
            <a:off x="7727157" y="2858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github.com/</a:t>
            </a:r>
            <a:r>
              <a:rPr lang="nl-BE" dirty="0"/>
              <a:t>CompOmics/D012554A_2025/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F412F-3B21-4756-13AF-BED7AF1B9BD5}"/>
              </a:ext>
            </a:extLst>
          </p:cNvPr>
          <p:cNvSpPr txBox="1"/>
          <p:nvPr/>
        </p:nvSpPr>
        <p:spPr>
          <a:xfrm>
            <a:off x="7727157" y="5658534"/>
            <a:ext cx="687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kaggle.com/</a:t>
            </a:r>
            <a:r>
              <a:rPr lang="nl-BE" dirty="0"/>
              <a:t>competitions/</a:t>
            </a:r>
          </a:p>
          <a:p>
            <a:r>
              <a:rPr lang="nl-BE" dirty="0"/>
              <a:t>ml-methods-biomedical-data-2026/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7532A-5024-A524-22C8-744504A364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88"/>
          <a:stretch>
            <a:fillRect/>
          </a:stretch>
        </p:blipFill>
        <p:spPr>
          <a:xfrm>
            <a:off x="1061265" y="1127097"/>
            <a:ext cx="5848419" cy="46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2811-874F-3BEB-4197-B23A0DD3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C973A5EC-1B80-34A1-7E84-8BC3C029343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4DDA1-900F-4FB1-EBE8-2B4BC6565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20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52F04-262B-8C6F-F189-8D5099086CC7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6F355C9-8FDD-8D38-547B-4E967EA8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44AB64-160A-70AD-60F2-48812A803DC1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E6E0B-381F-D44E-E7E4-10CB3FC5F914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B12AA1-A4DA-1A1A-021E-796EB674F232}"/>
              </a:ext>
            </a:extLst>
          </p:cNvPr>
          <p:cNvSpPr/>
          <p:nvPr/>
        </p:nvSpPr>
        <p:spPr>
          <a:xfrm>
            <a:off x="4627418" y="1330036"/>
            <a:ext cx="2530764" cy="301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4B435-032A-7E27-18AE-9E60354FFF8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BDB29-EC0E-FB23-90E5-1558254C0842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28510C-2F7A-23E8-FA80-41F9B9884F2C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231CC-D25D-FC14-7BA7-45D2C4F2F01C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8D1ED-AED0-6F50-87F0-136DF5FE210B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85678E-013C-4C15-A7B7-06B2B1075472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830E8D-3612-9A8E-76A4-A2BE8DD92608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C8B88-4756-C052-190D-3C2B2E28C968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D992DC-C58C-5BDD-63EA-E54E32D42F4A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9DA89-D9A2-F0FC-A861-34A4CA0F0E59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6E06B-3753-DA50-56D3-D48817089214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24565A-A589-8AAA-79E3-DC675785936E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94B6AF-6253-D4A4-5B11-34D87AF000D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E3B383-C0C7-F678-046E-1A79FBBFB3AD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A3C0D7-F7F5-38D1-03BC-A11800F10D3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E40D6-7E7C-FD32-2C6A-34461475784B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E8AF3F-5D20-87F4-E01C-DB697B14E495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68548E7-4784-050D-5D1C-F64EC7FD38C9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22C72E-3630-848F-A97F-1CD1B04CB1B4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EDB59-A8AB-1511-0D81-2A7FAB2A405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E2AA-18F6-8FC5-56C6-C533972BC718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DA3FDA-5D8F-CAD9-8DD3-33130B032CB2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41558-9787-54CC-A8DB-13B6D61399E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885FC-32DA-D481-ABB3-4E032BC77091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630DD1-1292-9A5F-0096-A08799FDBAB7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95EEF4-5A31-7FB1-23A6-21CB631385FF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A43455-E446-B38A-3D55-7204D7750BDB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DAC0-FB99-112D-CF75-10F15E06F2E7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0D09E8-04AE-0CEF-F5C4-E4E4A2013F5F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9F9A77-242F-B683-2972-3FEEB3083BDD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0053B1-6E5E-7ABF-6EAE-2D9A5E376CC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42BD5D-AFB8-B913-3EFB-96F4A9842023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B60DE5-FADA-727F-6C8D-4C4BE0CFCC0D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27AFB0-F98D-B215-0E9D-9170E7B6B7EF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1043A8-564A-923F-BDCD-1BBC314B4DBC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E7B8C0-3AD2-1A40-8F48-B334DFACF0F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F19E5-8411-6F2D-8E04-4F0D37D564F2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BCBA27-DAF0-7A67-3D89-6BE4B9C954B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1AC78B-1C58-6379-376C-4C29773BA401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2985D-8590-74DD-325D-158EE2CB1942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045142C-1CA6-D4C6-13CB-F4931B836095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03725DE-665A-A9BB-2833-73B2BCB621A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26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C5A8-1E4F-0FFE-462A-124AAAFD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21ADA06-A95F-8FD4-7821-FFBF8E0132E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6608B-512E-4DE8-32B2-714106158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21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7059E9-161C-98C4-A634-1C3889667816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41028816-AE60-D60D-F9A7-730BF85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DF7380-6345-1026-46AD-5252E121F82A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1FD8E-7E5D-F152-CFA4-CAB26D93F955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04EC5-BE2D-9384-8BE3-4ABF53A3C7A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518EF4-3EEB-6443-C318-24A1B1EC2AE5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8E3270-2F29-C0FC-B2B6-8339A1C627B6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17BB50-F92E-EFD6-55DA-AAEDC5F19F0F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A90D8D-435D-3014-190E-B3A04AF4F24E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82E2F-2C49-BA2B-B6A6-88C18D3D98AB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1F8CC9-A2AF-4D15-CD63-F850F07916A6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9B10B-0A44-1B95-8F26-4278C24224E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96674D-5D7E-F939-2778-623F12874CCC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3B417B-B574-BDA2-C322-BF070DADCC94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0D40FB-70ED-A928-1ECF-87CAD175CCF8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424E02-C76F-A22E-C0C8-E522DEDA494F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669FAC-4002-1662-A42E-EB92E4935D49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8D44F0-B9B7-8F70-1C61-297ECFE33F47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04924A-F2E8-C4A2-5FC2-0F28D18A7B61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4B99A1-8E9C-55DB-0336-524611A6B560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C49DAC-BFA1-AA51-36D9-9B712B328B2B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C7C72C-28A8-1188-727A-4056CB38AAF2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668A7-3398-BDB4-2EE9-AEFA15F48096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34C71-61FB-7DC4-B521-F9C47D10749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FAC4-5D95-E26A-12D9-C2B69CACB4FA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720E9-5D06-79D4-7E44-76296962908C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DFF1BE-9264-634D-B112-DDC3E80EB32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80DB1B-7F54-A0F6-5858-DA4E05F0A868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D05AE-918C-0F3E-DF7E-80FA5D8EF00E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2ACC814-2F47-35A5-5778-0D5F3D6A7285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D1F4B1-E18B-5D0E-DEBE-35B09B3EECB5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ADEC12-5E08-2B49-0270-1E3F7C1B48AC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9AF05F-680A-2C44-02CB-1732DF7F35A7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821263-02E2-6FA4-3A9A-763653CC0BB4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0D2E6-A1BA-2DA4-987A-AA4A3C73BA5F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7E5632-A4E3-E8CE-4167-14B0FD8A2168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F2C0FD-5388-5F6B-A409-505A3A912C5B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3F77C6-329E-6AFF-B6DC-ABFCB57BF739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C1B4EF-E9BC-5AC5-DD58-4CD151D98445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EB03F-C3A9-2B8C-7B92-1DA409C47E4D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F08C59-14D2-A061-20B5-6D239A105C29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495678-49C0-7983-B3D8-8356F2F41659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2FEBD9-9095-FABB-041B-2BDC036A154C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D6F3E9-FAE8-12ED-D791-996DF4D50ACF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859F8C5-D83A-79CF-6CA7-0CE62CF36D44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DFC8EE-3B14-1F79-C057-0DB01B97380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6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3AB5-143D-5055-EBA4-761CB7A3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DB5B9F71-3A22-F504-3481-C13B02A13C0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Reconstructing ibuprofen-like molecules yields much higher percentile (likeness) scores for the variational autoencoder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8DC86-2FA3-B302-8477-08EC599C4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Picture 4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AAF33B64-6396-965C-62F3-FD457EA3F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69" y="1245892"/>
            <a:ext cx="8228261" cy="5061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37648-C3A0-B28E-3232-ADF5E21491F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600DE-69F4-DE16-CBA8-1CC286FF21E0}"/>
              </a:ext>
            </a:extLst>
          </p:cNvPr>
          <p:cNvSpPr/>
          <p:nvPr/>
        </p:nvSpPr>
        <p:spPr>
          <a:xfrm>
            <a:off x="2310384" y="514502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92AE5-E5C3-2DE3-1C9E-4022A6557559}"/>
              </a:ext>
            </a:extLst>
          </p:cNvPr>
          <p:cNvSpPr/>
          <p:nvPr/>
        </p:nvSpPr>
        <p:spPr>
          <a:xfrm>
            <a:off x="2133600" y="598136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067F7-0322-761C-8085-3518A174884F}"/>
              </a:ext>
            </a:extLst>
          </p:cNvPr>
          <p:cNvSpPr/>
          <p:nvPr/>
        </p:nvSpPr>
        <p:spPr>
          <a:xfrm>
            <a:off x="3175871" y="6147226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EE5C8-5D4D-D509-15D5-DC16AE8D05B0}"/>
              </a:ext>
            </a:extLst>
          </p:cNvPr>
          <p:cNvSpPr/>
          <p:nvPr/>
        </p:nvSpPr>
        <p:spPr>
          <a:xfrm>
            <a:off x="4740639" y="6013977"/>
            <a:ext cx="1336783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5B9BD-1A88-964E-1F26-CAF1327008B3}"/>
              </a:ext>
            </a:extLst>
          </p:cNvPr>
          <p:cNvSpPr/>
          <p:nvPr/>
        </p:nvSpPr>
        <p:spPr>
          <a:xfrm>
            <a:off x="5557648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58EDD-1983-F1D7-79B2-A079A0ABF834}"/>
              </a:ext>
            </a:extLst>
          </p:cNvPr>
          <p:cNvSpPr/>
          <p:nvPr/>
        </p:nvSpPr>
        <p:spPr>
          <a:xfrm>
            <a:off x="7039574" y="6013977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D56FA-4495-0470-F91E-AD9AA14BD288}"/>
              </a:ext>
            </a:extLst>
          </p:cNvPr>
          <p:cNvSpPr/>
          <p:nvPr/>
        </p:nvSpPr>
        <p:spPr>
          <a:xfrm>
            <a:off x="8435419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65C5E-0EFF-F38D-F185-9550CC457334}"/>
              </a:ext>
            </a:extLst>
          </p:cNvPr>
          <p:cNvSpPr/>
          <p:nvPr/>
        </p:nvSpPr>
        <p:spPr>
          <a:xfrm>
            <a:off x="8562109" y="5170589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0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8828-C0D6-35B9-1067-4B7852FD9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7ECF7C1-0970-DE57-113D-743DCFE96412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 VAE map of proteome-wide </a:t>
            </a:r>
            <a:r>
              <a:rPr lang="en-GB" sz="3200" dirty="0" err="1"/>
              <a:t>phosphosite</a:t>
            </a:r>
            <a:r>
              <a:rPr lang="en-GB" sz="3200" dirty="0"/>
              <a:t> co-occurrence reveals some interesting patterns, including kinase clusters</a:t>
            </a:r>
            <a:endParaRPr lang="en-BE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0EAD-2724-18D7-3F06-4370A36A5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58FC64C1-0790-EEC5-1FAF-4CFF83C0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3" y="1157759"/>
            <a:ext cx="4087356" cy="250384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F478D3-EC24-3DF6-EC65-863D0F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r="557"/>
          <a:stretch/>
        </p:blipFill>
        <p:spPr>
          <a:xfrm>
            <a:off x="4321776" y="2762564"/>
            <a:ext cx="4199493" cy="724085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F3F0FB61-8A56-DD00-1C2F-B556B489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45" y="3817840"/>
            <a:ext cx="5779509" cy="2676376"/>
          </a:xfrm>
          <a:prstGeom prst="rect">
            <a:avLst/>
          </a:prstGeom>
        </p:spPr>
      </p:pic>
      <p:cxnSp>
        <p:nvCxnSpPr>
          <p:cNvPr id="10" name="Connettore a gomito 2">
            <a:extLst>
              <a:ext uri="{FF2B5EF4-FFF2-40B4-BE49-F238E27FC236}">
                <a16:creationId xmlns:a16="http://schemas.microsoft.com/office/drawing/2014/main" id="{07AE6556-59F2-7FED-46DE-5D74E06E33E0}"/>
              </a:ext>
            </a:extLst>
          </p:cNvPr>
          <p:cNvCxnSpPr>
            <a:stCxn id="7" idx="2"/>
            <a:endCxn id="9" idx="1"/>
          </p:cNvCxnSpPr>
          <p:nvPr/>
        </p:nvCxnSpPr>
        <p:spPr>
          <a:xfrm rot="16200000" flipH="1">
            <a:off x="2263771" y="4213554"/>
            <a:ext cx="1494424" cy="3905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1E97A-B3C8-328D-B837-6E4C473D58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86"/>
          <a:stretch/>
        </p:blipFill>
        <p:spPr>
          <a:xfrm>
            <a:off x="8739884" y="1737953"/>
            <a:ext cx="3018691" cy="2396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BB343-FD23-5811-6B5B-096C5CAD7E3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42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2FD9-E2EB-F068-D273-375D2F7F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C39328B-5CF1-E65A-AD60-2FE96836EEE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These </a:t>
            </a:r>
            <a:r>
              <a:rPr lang="en-GB" sz="3200" dirty="0" err="1"/>
              <a:t>phospho</a:t>
            </a:r>
            <a:r>
              <a:rPr lang="en-GB" sz="3200" dirty="0"/>
              <a:t> clusters contain connected components,</a:t>
            </a:r>
            <a:br>
              <a:rPr lang="en-GB" sz="3200" dirty="0"/>
            </a:br>
            <a:r>
              <a:rPr lang="en-GB" sz="3200" dirty="0"/>
              <a:t>here shown for tyrosine kinases and their key targets</a:t>
            </a:r>
            <a:endParaRPr lang="en-BE" sz="32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DD9FBDF-E739-386D-AE19-59C18378C7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91846"/>
            <a:ext cx="6247689" cy="433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D7227-8358-1E7B-95D9-5701AA71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86" y="1585172"/>
            <a:ext cx="3538084" cy="45024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76B78-A013-D7C5-8827-D2EF2371814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1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0698-5B0A-B406-835B-D62C222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139E2A-F4F3-05F4-9D49-E18E59974A11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Computer vision is a large subfield in AI that deals with 2D and 3D images and videos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BACCB-9E18-1F40-4AB9-979BC3838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2" name="Tekstvak 5">
            <a:extLst>
              <a:ext uri="{FF2B5EF4-FFF2-40B4-BE49-F238E27FC236}">
                <a16:creationId xmlns:a16="http://schemas.microsoft.com/office/drawing/2014/main" id="{B515A026-3CFF-65ED-F507-F68EF83970DB}"/>
              </a:ext>
            </a:extLst>
          </p:cNvPr>
          <p:cNvSpPr txBox="1"/>
          <p:nvPr/>
        </p:nvSpPr>
        <p:spPr>
          <a:xfrm>
            <a:off x="4023835" y="6400412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37A2B4B-4C96-5965-0D4E-7957F3C8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28"/>
          <a:stretch>
            <a:fillRect/>
          </a:stretch>
        </p:blipFill>
        <p:spPr>
          <a:xfrm>
            <a:off x="578735" y="1403007"/>
            <a:ext cx="10464390" cy="49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355A-BDF8-3FB9-186A-F6AF74C0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ADA0677-07AA-5840-2CCC-8A48E275E7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B333-2FA8-E998-2C8A-BB84A19A8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1028" name="Picture 4" descr="Convolutional Neural Networks Explained - How To Successfully Classify  Images in Python | Towards Data Science">
            <a:extLst>
              <a:ext uri="{FF2B5EF4-FFF2-40B4-BE49-F238E27FC236}">
                <a16:creationId xmlns:a16="http://schemas.microsoft.com/office/drawing/2014/main" id="{2AE177AA-A8AF-1153-E98F-7AAB9B49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55" y="1200728"/>
            <a:ext cx="5832026" cy="49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5E9B4-A335-4AD8-725D-5724DEBC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3554DE-4CB6-A177-87C9-F12533416BF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F8EDA-20FC-4C34-EBB2-C05A7B6CF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1956656E-8CF7-41B6-8E2B-7E02978A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1585172"/>
            <a:ext cx="8039101" cy="45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E9EF-D5A4-41B0-32AE-0A38BBDC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BEC100E-CE49-8137-ED0B-D809E115B7B9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COVID can be detected with high sensitivity and specificity, and also be distinguished from pneumonia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E5ECD-1300-ECFD-0171-76300CDCA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10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2538F6B-68BF-D891-1D50-43F3CDBA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5" y="1404344"/>
            <a:ext cx="5554896" cy="4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22388-C5CA-0AEC-8E71-4F82AFA1F960}"/>
              </a:ext>
            </a:extLst>
          </p:cNvPr>
          <p:cNvSpPr txBox="1"/>
          <p:nvPr/>
        </p:nvSpPr>
        <p:spPr>
          <a:xfrm>
            <a:off x="76200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52C557-3AC6-584E-74A1-4CD348A1D2F1}"/>
              </a:ext>
            </a:extLst>
          </p:cNvPr>
          <p:cNvGrpSpPr/>
          <p:nvPr/>
        </p:nvGrpSpPr>
        <p:grpSpPr>
          <a:xfrm>
            <a:off x="6792173" y="1697497"/>
            <a:ext cx="4561626" cy="4047399"/>
            <a:chOff x="6792173" y="1697497"/>
            <a:chExt cx="4561626" cy="40473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192361-A097-0CC8-D643-75EBD1B1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1504" y="1697497"/>
              <a:ext cx="4192295" cy="3606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2F3A8-6DBD-C34B-D2A7-C5778C951D97}"/>
                </a:ext>
              </a:extLst>
            </p:cNvPr>
            <p:cNvSpPr txBox="1"/>
            <p:nvPr/>
          </p:nvSpPr>
          <p:spPr>
            <a:xfrm>
              <a:off x="7472218" y="5375564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labels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612AD-DA48-4B63-B0C4-F5E4B4A0EB71}"/>
                </a:ext>
              </a:extLst>
            </p:cNvPr>
            <p:cNvSpPr txBox="1"/>
            <p:nvPr/>
          </p:nvSpPr>
          <p:spPr>
            <a:xfrm rot="16200000">
              <a:off x="5355857" y="3244333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4044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8328-3B8C-32AD-E4D9-D1ACCA9E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B584F2C-8B7E-A33C-2559-31989F0A8A45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FCB83-5081-6BD6-50C0-C8E6780EC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850E1-AF20-C954-1D7C-DC3F3D5A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B3B17-DAF5-34B5-FD95-0C8DF0849F2D}"/>
              </a:ext>
            </a:extLst>
          </p:cNvPr>
          <p:cNvSpPr txBox="1"/>
          <p:nvPr/>
        </p:nvSpPr>
        <p:spPr>
          <a:xfrm>
            <a:off x="2346036" y="64137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Using Pigeons to Diagnose Cancer | Scientific American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ECAB-8373-364A-C817-AF7720CD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CD99E-90D8-4D0D-17D4-B0B692543AE0}"/>
              </a:ext>
            </a:extLst>
          </p:cNvPr>
          <p:cNvSpPr txBox="1"/>
          <p:nvPr/>
        </p:nvSpPr>
        <p:spPr>
          <a:xfrm>
            <a:off x="914400" y="2984561"/>
            <a:ext cx="10328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</a:t>
            </a:r>
            <a:r>
              <a:rPr lang="en-NL" sz="3600" dirty="0">
                <a:hlinkClick r:id="rId2"/>
              </a:rPr>
              <a:t>github.com/</a:t>
            </a:r>
            <a:r>
              <a:rPr lang="nl-BE" sz="3600" dirty="0">
                <a:hlinkClick r:id="rId2"/>
              </a:rPr>
              <a:t>CompOmics/D012554A_2025/</a:t>
            </a:r>
            <a:endParaRPr lang="nl-BE" sz="3600" dirty="0"/>
          </a:p>
          <a:p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2581905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B432-F129-EEC6-F7D2-4C13CF04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E6D6E8-0BEA-C314-92ED-E4C202C56DC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cheating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9DC63-481E-DE16-6D87-9D1CDB5B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C8797-E5E1-081B-FD06-25D3E56D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8"/>
            <a:ext cx="12192000" cy="45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B6E2-3EB1-2F0F-987F-C125F065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ABA5F0E-8DE4-4BAF-4152-192C05EFB6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0F1F2-23CD-55CE-EBA8-8BC981825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850E4A57-3586-8EB6-1603-968EB0050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0084A3-A48C-5EE0-BE7C-567FE01008F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5C19CB-7E17-E2E5-46CA-880399636FAB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5D8A14-FD83-356E-4F90-8DF9A3272CC7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FFA0D8-84D1-B9DE-75A7-5A77E5D74317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BB0FB-F2E7-20A6-3A29-EF509DDAF5B8}"/>
              </a:ext>
            </a:extLst>
          </p:cNvPr>
          <p:cNvSpPr txBox="1"/>
          <p:nvPr/>
        </p:nvSpPr>
        <p:spPr>
          <a:xfrm>
            <a:off x="5311930" y="6280648"/>
            <a:ext cx="614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Automated Classification of Skin Lesions: From Pixels to Practice - Akhila Narla ∙ Brett </a:t>
            </a:r>
            <a:r>
              <a:rPr lang="en-US" sz="800" dirty="0" err="1"/>
              <a:t>Kuprel</a:t>
            </a:r>
            <a:r>
              <a:rPr lang="en-US" sz="800" dirty="0"/>
              <a:t> ∙ Kavita Sarin ∙ Roberto Novoa ∙ Justin Ko</a:t>
            </a:r>
          </a:p>
        </p:txBody>
      </p:sp>
    </p:spTree>
    <p:extLst>
      <p:ext uri="{BB962C8B-B14F-4D97-AF65-F5344CB8AC3E}">
        <p14:creationId xmlns:p14="http://schemas.microsoft.com/office/powerpoint/2010/main" val="21746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5C0-AB4F-14B8-8CD0-71E99B44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68DD70-57B2-66D3-35FD-B19AEA0D20A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18EC3-4CD1-E00B-35EF-1085EF3E2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C7A6B447-3B90-A31C-769C-409000557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FEF731-997E-0C2C-300B-E8EB6E62327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0628A7-A62F-0D9B-F4C2-F2E0FE1DAB7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E280ED-77EC-D25E-B5DE-085740E48A2D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B2E9FE-DF1E-1FEC-925E-C8DAB1FD7500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485E2-D8EC-B1B8-DF09-A6137277251C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CFF9B-BA8D-DD1B-C0D5-F8475848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D3E2-D856-42E8-A1F2-3294162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Conclusion  and outlook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42C5-B5A7-4AA4-9876-6B9D0227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679"/>
            <a:ext cx="10428215" cy="546496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ML trains a model from </a:t>
            </a:r>
            <a:r>
              <a:rPr lang="en-US" sz="2000" dirty="0">
                <a:highlight>
                  <a:srgbClr val="00FFFF"/>
                </a:highlight>
              </a:rPr>
              <a:t>experience</a:t>
            </a:r>
            <a:r>
              <a:rPr lang="en-US" sz="2000" dirty="0"/>
              <a:t> (data) with respect to a </a:t>
            </a:r>
            <a:r>
              <a:rPr lang="en-US" sz="2000" dirty="0">
                <a:highlight>
                  <a:srgbClr val="00FFFF"/>
                </a:highlight>
              </a:rPr>
              <a:t>task </a:t>
            </a:r>
            <a:r>
              <a:rPr lang="en-US" sz="2000" dirty="0"/>
              <a:t>and </a:t>
            </a:r>
            <a:r>
              <a:rPr lang="en-US" sz="2000" dirty="0">
                <a:highlight>
                  <a:srgbClr val="00FFFF"/>
                </a:highlight>
              </a:rPr>
              <a:t>performance measure</a:t>
            </a:r>
            <a:r>
              <a:rPr lang="en-US" sz="2000" dirty="0"/>
              <a:t> that should be able to </a:t>
            </a:r>
            <a:r>
              <a:rPr lang="en-US" sz="2000" dirty="0">
                <a:highlight>
                  <a:srgbClr val="00FFFF"/>
                </a:highlight>
              </a:rPr>
              <a:t>generalize</a:t>
            </a:r>
            <a:endParaRPr lang="x-none" sz="2000" dirty="0">
              <a:highlight>
                <a:srgbClr val="00FFFF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Different objectives, ML algorithms, and input data:</a:t>
            </a:r>
          </a:p>
          <a:p>
            <a:r>
              <a:rPr lang="en-GB" sz="2000" b="1" dirty="0"/>
              <a:t>disease state</a:t>
            </a:r>
            <a:r>
              <a:rPr lang="en-GB" sz="2000" dirty="0"/>
              <a:t>, anomaly detection, segmentation, </a:t>
            </a:r>
            <a:r>
              <a:rPr lang="en-US" sz="2000" b="1" dirty="0"/>
              <a:t>drug efficiency</a:t>
            </a:r>
            <a:r>
              <a:rPr lang="en-US" sz="2000" dirty="0"/>
              <a:t>, IC50, drug stability, pathogenicity, structure, </a:t>
            </a:r>
            <a:r>
              <a:rPr lang="en-US" sz="2000" b="1" dirty="0"/>
              <a:t>interactions</a:t>
            </a:r>
            <a:r>
              <a:rPr lang="en-US" sz="2000" dirty="0"/>
              <a:t>, textual structure</a:t>
            </a:r>
          </a:p>
          <a:p>
            <a:r>
              <a:rPr lang="en-US" sz="2000" dirty="0"/>
              <a:t>t</a:t>
            </a:r>
            <a:r>
              <a:rPr lang="en-US" sz="2000" b="1" dirty="0"/>
              <a:t>ree-based</a:t>
            </a:r>
            <a:r>
              <a:rPr lang="en-US" sz="2000" dirty="0"/>
              <a:t>,</a:t>
            </a:r>
            <a:r>
              <a:rPr lang="en-US" sz="2000" b="1" dirty="0"/>
              <a:t> c</a:t>
            </a:r>
            <a:r>
              <a:rPr lang="en-US" sz="2000" dirty="0"/>
              <a:t>ontinuous, </a:t>
            </a:r>
            <a:r>
              <a:rPr lang="en-US" sz="2000" b="1" dirty="0"/>
              <a:t>neural-network</a:t>
            </a:r>
            <a:r>
              <a:rPr lang="en-US" sz="2000" dirty="0"/>
              <a:t>, recurrent NN, </a:t>
            </a:r>
            <a:r>
              <a:rPr lang="en-US" sz="2000" b="1" dirty="0"/>
              <a:t>convolutional NN, transformer (LLM)</a:t>
            </a:r>
          </a:p>
          <a:p>
            <a:r>
              <a:rPr lang="en-US" sz="2000" b="1" dirty="0"/>
              <a:t>tabular</a:t>
            </a:r>
            <a:r>
              <a:rPr lang="en-US" sz="2000" dirty="0"/>
              <a:t>, </a:t>
            </a:r>
            <a:r>
              <a:rPr lang="en-US" sz="2000" b="1" dirty="0"/>
              <a:t>image</a:t>
            </a:r>
            <a:r>
              <a:rPr lang="en-US" sz="2000" dirty="0"/>
              <a:t>, video, temporal ordered, sequence, </a:t>
            </a:r>
            <a:r>
              <a:rPr lang="en-US" sz="2000" b="1" dirty="0"/>
              <a:t>structural</a:t>
            </a:r>
            <a:r>
              <a:rPr lang="en-US" sz="2000" dirty="0"/>
              <a:t>, textual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Enormous amount of potential on a wide variety of problems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Future lies in a hybrid of humans working with AI, this also partly circumvents ethical and legal issues (there are still many ethical and legal </a:t>
            </a:r>
            <a:r>
              <a:rPr lang="en-US" sz="2000"/>
              <a:t>issues though!)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B4B6-7F18-47FD-962C-24ECFE758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3F558-74D7-4DE7-865B-0F3399673619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604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8006-D7EA-685E-66BF-9E97B2A1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65BF6652-8666-6C41-A395-F99B5A7CA29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84E64-8E73-A130-E621-E8B325713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CA56A41C-FC44-37E3-3C51-683C1F52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45CF9E-AC81-70B1-B351-5BDE86D489C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DF11BB7C-08DD-CC37-2D33-0CD3BCC9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C3992FEF-5A17-EFA0-F2C0-F7FA83076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4736AA-59E7-742A-46F5-92EE8C74C28C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BA1CC-13D3-A411-3AE6-2B1595F08B22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BF2A65-9B7F-FD9A-C696-FF75BACA4401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29B481-8C3C-A055-5D4E-6451D5916C4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D6B0E07-9A50-0D1A-E0A8-2223F3B1F60E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7690F-A194-5189-9D95-985DAA1C4F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10111760-813C-F604-861A-2E7E4E77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978AC8-EE99-B070-DE92-27C79571F8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EE4A1-ECDA-6572-FB9F-D5BA5C3B48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91DDE-DB83-D3C8-E587-BDDF14767999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6626D-3F5C-C010-5245-F07177729186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28AB5-966F-3F38-B504-C5813773F85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A9F18-8111-73FE-5BE4-7C5E2ECF8900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F0941-BAB2-8115-4311-59EACFA7C78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5A698-9C57-4AC2-29EB-45B90958F68E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15DBA6-8467-D127-0869-DE341BBA4E3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84BC7-5AE7-0933-5386-9D69BE750A64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303DC60E-266D-0D97-EDE7-CD5B9DAA4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69F697-99C2-1AAB-B033-45B6C98D34AC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A7D4C-1F9B-0E98-C572-E1F6C8BF51F8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6AF19-4AA4-6CA6-84FF-61B039D96F48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F0ACC-7F6F-27C5-B309-2BB96897F226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33A32-2CA8-D812-E7B2-3C1CDA6B1A66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C7EF3F-8146-27F3-31B0-671E88593397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B6896-08C6-3733-EFEE-29C420ADF151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97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4283" y="1145742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malignant: </a:t>
            </a:r>
            <a:r>
              <a:rPr lang="en-GB" b="1" dirty="0">
                <a:latin typeface="Calibri" panose="020F0502020204030204" pitchFamily="34" charset="0"/>
              </a:rPr>
              <a:t>positive</a:t>
            </a:r>
            <a:r>
              <a:rPr lang="en-GB" dirty="0">
                <a:latin typeface="Calibri" panose="020F0502020204030204" pitchFamily="34" charset="0"/>
              </a:rPr>
              <a:t> class </a:t>
            </a:r>
          </a:p>
          <a:p>
            <a:r>
              <a:rPr lang="en-GB" dirty="0">
                <a:latin typeface="Calibri" panose="020F0502020204030204" pitchFamily="34" charset="0"/>
              </a:rPr>
              <a:t>benign:  </a:t>
            </a:r>
            <a:r>
              <a:rPr lang="en-GB" b="1" dirty="0">
                <a:latin typeface="Calibri" panose="020F0502020204030204" pitchFamily="34" charset="0"/>
              </a:rPr>
              <a:t>negative</a:t>
            </a:r>
            <a:r>
              <a:rPr lang="en-GB" dirty="0">
                <a:latin typeface="Calibri" panose="020F0502020204030204" pitchFamily="34" charset="0"/>
              </a:rPr>
              <a:t> class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2172266"/>
            <a:ext cx="7343775" cy="1476375"/>
          </a:xfrm>
          <a:prstGeom prst="rect">
            <a:avLst/>
          </a:prstGeom>
        </p:spPr>
      </p:pic>
      <p:pic>
        <p:nvPicPr>
          <p:cNvPr id="1026" name="Picture 2" descr="http://i.imgur.com/hftk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94" y="385503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BA004-DC5A-2EFD-C268-8B5127259D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65FACA2-9E14-E8B3-1C83-CFFA2B782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85" y="1374887"/>
            <a:ext cx="3812832" cy="3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9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.imgur.com/hftk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1" y="218879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2" y="1888752"/>
            <a:ext cx="3076575" cy="60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652" y="312642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07" y="3830320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641" y="3904502"/>
            <a:ext cx="962032" cy="54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E4FDD-B32C-DC19-7E6D-C9D87548C9D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97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0828" y="308070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27" y="5697855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9" y="1292225"/>
            <a:ext cx="4838700" cy="447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8828" y="2287042"/>
            <a:ext cx="4569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model that classifies all images as malignant: TPR=1 and FPR=1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model that classifies all images a benign: TPR=0 and FPR=0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vary threshold </a:t>
            </a:r>
            <a:r>
              <a:rPr lang="en-US" i="1" dirty="0">
                <a:latin typeface="Calibri" panose="020F0502020204030204" pitchFamily="34" charset="0"/>
              </a:rPr>
              <a:t>t</a:t>
            </a:r>
          </a:p>
          <a:p>
            <a:endParaRPr lang="en-US" i="1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Area Under the Curve (AUC)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641" y="5765900"/>
            <a:ext cx="962032" cy="547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6E75F-AF29-073B-57B2-4426C34E9D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95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25360" y="2662962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add another feature?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b="1" dirty="0">
                <a:latin typeface="Calibri" panose="020F0502020204030204" pitchFamily="34" charset="0"/>
              </a:rPr>
              <a:t>feature vector </a:t>
            </a:r>
            <a:r>
              <a:rPr lang="en-GB" dirty="0">
                <a:latin typeface="Calibri" panose="020F0502020204030204" pitchFamily="34" charset="0"/>
              </a:rPr>
              <a:t>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EBCC-D062-FA6F-364B-75D6FF8833A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00B585F-835A-2720-3103-322BC704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4" y="1493091"/>
            <a:ext cx="4224536" cy="4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60" y="2662962"/>
            <a:ext cx="300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 vector 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866C1-B4BE-9DCA-23C7-D8D953CC484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3A1169F-31B2-B9F9-C9D5-C384EE92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6" y="1053167"/>
            <a:ext cx="6708928" cy="51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800B-B8DB-5888-4041-D62D0D9D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73B5CA-144A-04F8-25DF-C73ADD8D4BA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Machine learning was coined in 1958 by Arthur Samuel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07225-6384-F90B-C1D7-4C970D58957A}"/>
              </a:ext>
            </a:extLst>
          </p:cNvPr>
          <p:cNvSpPr txBox="1"/>
          <p:nvPr/>
        </p:nvSpPr>
        <p:spPr>
          <a:xfrm>
            <a:off x="1251797" y="1404376"/>
            <a:ext cx="9324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“field of study that gives computers the ability to learn without being explicitly programmed.”</a:t>
            </a:r>
          </a:p>
          <a:p>
            <a:r>
              <a:rPr lang="en-US" sz="3200" b="1" i="1" dirty="0"/>
              <a:t>Arthur Samuel - 1958</a:t>
            </a:r>
            <a:endParaRPr lang="en-NL" sz="3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54ED7-5677-5398-A9ED-BE7A7CD40634}"/>
                  </a:ext>
                </a:extLst>
              </p:cNvPr>
              <p:cNvSpPr txBox="1"/>
              <p:nvPr/>
            </p:nvSpPr>
            <p:spPr>
              <a:xfrm>
                <a:off x="1251796" y="3485061"/>
                <a:ext cx="9688408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“A computer program is said to learn from experience E with respect to some class of tasks T and performance measure P, if its performance at tasks in T, as measured by P, improves with experience E. ~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”</a:t>
                </a:r>
              </a:p>
              <a:p>
                <a:r>
                  <a:rPr lang="en-US" sz="3200" b="1" i="1" dirty="0"/>
                  <a:t>Tom M. Mitchell - 1997</a:t>
                </a:r>
                <a:endParaRPr lang="en-NL" sz="32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54ED7-5677-5398-A9ED-BE7A7CD4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96" y="3485061"/>
                <a:ext cx="9688408" cy="2554545"/>
              </a:xfrm>
              <a:prstGeom prst="rect">
                <a:avLst/>
              </a:prstGeom>
              <a:blipFill>
                <a:blip r:embed="rId2"/>
                <a:stretch>
                  <a:fillRect l="-1572" t="-3103" b="-69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409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6320" y="1660286"/>
            <a:ext cx="4358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linear decision boundary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blue region malignant, red region benign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yet more features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can’t look at the decision boundary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more complex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D7C5A-B538-2A25-495B-191E27987C2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C89CC8B-606C-7377-975C-118155EA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0" y="800998"/>
            <a:ext cx="6712086" cy="53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8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unseen external images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generalization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</a:rPr>
              <a:t>overfitting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21E4-D351-233A-AF5D-51138D016B9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model complexity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F8B74B7-26E3-9CFA-124F-A6FABCC9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7" y="863050"/>
            <a:ext cx="6796154" cy="545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C3499-E7EB-C5C0-0A03-025B0147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" y="1469919"/>
            <a:ext cx="11754484" cy="391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1E874-14CF-C170-43B2-1EC41881757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scikit-learn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26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760" y="1736486"/>
            <a:ext cx="5521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make all features same scale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nl-NL" dirty="0"/>
              <a:t>Eccentricity [0,100], Solidity [-5,7]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weights all features equally in their representation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nl-NL" b="1" dirty="0">
                <a:latin typeface="Calibri" panose="020F0502020204030204" pitchFamily="34" charset="0"/>
              </a:rPr>
              <a:t>standardization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b="1" dirty="0"/>
              <a:t>min-max scaling</a:t>
            </a:r>
            <a:r>
              <a:rPr lang="nl-NL" dirty="0"/>
              <a:t>: </a:t>
            </a:r>
            <a:r>
              <a:rPr lang="en-US" dirty="0"/>
              <a:t>scale the features to a fixed range</a:t>
            </a:r>
            <a:r>
              <a:rPr lang="nl-NL" dirty="0"/>
              <a:t> </a:t>
            </a:r>
            <a:endParaRPr lang="nl-NL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92" y="3928745"/>
            <a:ext cx="9429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4053205"/>
            <a:ext cx="9144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52" y="2222817"/>
            <a:ext cx="24669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52" y="3605530"/>
            <a:ext cx="2962275" cy="82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6AD64-AAAF-CFDB-0198-08F6903896F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5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A59A73-6FA3-746D-3823-23DC11AF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35" y="651823"/>
            <a:ext cx="5287529" cy="5634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E757E-0900-2129-652C-E9BB7608118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09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35" y="3005137"/>
            <a:ext cx="2466975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2B7B5-8912-7B69-B044-9AD56AB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9" y="862846"/>
            <a:ext cx="5059575" cy="5377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1C4B6-579F-85A3-8D28-32737E7BA1E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standardization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88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75" y="3014662"/>
            <a:ext cx="2962275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06CC7-2F48-941C-1C7D-EE2EC4A7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9" y="852345"/>
            <a:ext cx="5235419" cy="549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3E80F-363A-A5A5-9A73-E552DBA0812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min-max scaling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4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Why follow this course?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Fig. 1">
            <a:extLst>
              <a:ext uri="{FF2B5EF4-FFF2-40B4-BE49-F238E27FC236}">
                <a16:creationId xmlns:a16="http://schemas.microsoft.com/office/drawing/2014/main" id="{3B775A18-D872-C5DD-70C1-C673088C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0FE56-47F5-3925-4EB1-B2686C82EDA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A2BC1EBD-56C9-4975-8209-D484E5E92DD8}"/>
              </a:ext>
            </a:extLst>
          </p:cNvPr>
          <p:cNvSpPr txBox="1">
            <a:spLocks/>
          </p:cNvSpPr>
          <p:nvPr/>
        </p:nvSpPr>
        <p:spPr>
          <a:xfrm>
            <a:off x="578734" y="259609"/>
            <a:ext cx="1132370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Human expert competing with Artificial Intelligence (Machine Learning model) to classify benign or malignant breast cancer slides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FF54-798F-489C-8652-3364D5308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6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FCDA6-4E1B-965F-2240-02FFFA286BEE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2F7175F-E850-3D81-1413-79BFE218A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35E7F3-7D09-601F-B74D-C366BCEFD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B6D0AB61-C53B-B8B2-E289-88CE2B1E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EEC339-E24D-C354-CC9A-D63B5EE96A3B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A9FFBD-3C6A-9BBD-E7F0-9B3DAD2991B7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2" name="Picture 8" descr="Artificial Neural Network Icons - Free SVG &amp; PNG Artificial Neural Network  Images - Noun Project">
            <a:extLst>
              <a:ext uri="{FF2B5EF4-FFF2-40B4-BE49-F238E27FC236}">
                <a16:creationId xmlns:a16="http://schemas.microsoft.com/office/drawing/2014/main" id="{4F812668-CF5F-6F4A-8105-ECA7AFE2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20" y="4425260"/>
            <a:ext cx="1272020" cy="12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6D7495-03C0-A8FC-044B-279BF02E5994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E77A0-C947-986B-3079-353119B97FA5}"/>
              </a:ext>
            </a:extLst>
          </p:cNvPr>
          <p:cNvSpPr txBox="1"/>
          <p:nvPr/>
        </p:nvSpPr>
        <p:spPr>
          <a:xfrm>
            <a:off x="4796074" y="4083864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Learning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02B7FA-573C-B408-2D26-24EFDB1F176C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0A65542-7773-F9C5-9DCD-B2B32BFC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4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AA45-FF9D-6117-4B8E-46805100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52201A38-07E5-661D-F76B-D2B2D585C2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I lied; multiple pigeons learned to do this in just 14 days. However, there are similarities with Machine Learning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A6150-9091-ADBF-CDDE-B58882505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7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960BD-12FC-2FD6-0C13-36009F350E32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2136DB-9CD1-784B-2A25-29BBC852B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56484D-38A9-A98C-B865-4DE140278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F8468703-D5C5-63D5-57FC-EB3BC77C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FB64DB-CF5F-889F-E861-77CF7872A766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3DCCF5-0B76-2EDA-FE70-530FC9A30370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82C77-C6A6-1D91-F292-56A15533789C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35625-0F9C-4C2C-28BB-B7AE43F86D36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807F4A2-ACB2-F4A9-5FED-CA7820CF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geon 0.5 pics??? #pigeonsofinstagram #petpigeons #funnymemes #pointfive  #animalsmemes #birds #birdsofinstagram #petbirds #cuteanimals #funny  #goofymemes #cute #birdmemes">
            <a:extLst>
              <a:ext uri="{FF2B5EF4-FFF2-40B4-BE49-F238E27FC236}">
                <a16:creationId xmlns:a16="http://schemas.microsoft.com/office/drawing/2014/main" id="{CA81F3FE-AAE7-1B9C-C06C-3B5C3B8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0080" y="3930716"/>
            <a:ext cx="1536989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4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17BC-BE3D-0DBD-7B9C-5804043A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DE2FD2E-0FC3-BD3B-615F-87BB6838F668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FD4F0-D12B-BD0B-5477-7DDD63737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BE337-C83F-D6F9-963D-F256FE3E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FBAD5-88BD-22C0-300C-42529157CCA4}"/>
              </a:ext>
            </a:extLst>
          </p:cNvPr>
          <p:cNvSpPr txBox="1"/>
          <p:nvPr/>
        </p:nvSpPr>
        <p:spPr>
          <a:xfrm>
            <a:off x="2346036" y="64137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Using Pigeons to Diagnose Cancer | Scientific American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63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005C-C482-AF4F-3B9F-33A7F94B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9EB981EB-CDF1-F539-90F8-258E7A56639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Machine learning maps between data (features) and a target value, from a trained model you can obtain predictions when providing the model with only data and an unknown target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57F8F-D1E9-A7E4-FA6B-EF6BF0529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645E7226-83B2-88A7-822F-E7B4CE07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F38F5-76AD-F3ED-2682-A02094AF074B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415B447-AD25-B843-C56F-EF102A7D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50" y="1951037"/>
            <a:ext cx="2705100" cy="270510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5CB0489B-0E3A-E524-E0C6-1206A95A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34428-0407-B922-2766-82F2C15B89EE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0241B-B406-A8BE-E4CA-2587A80C847C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F657A-5C18-6AB8-3460-E1FC63F88A47}"/>
              </a:ext>
            </a:extLst>
          </p:cNvPr>
          <p:cNvSpPr/>
          <p:nvPr/>
        </p:nvSpPr>
        <p:spPr>
          <a:xfrm>
            <a:off x="3976448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CB8ECC7-0F37-BF77-FDD0-8D1EE82F51A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1746FE-DC28-FE91-A289-396A0CB9C3E2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7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8192</TotalTime>
  <Words>2138</Words>
  <Application>Microsoft Office PowerPoint</Application>
  <PresentationFormat>Widescreen</PresentationFormat>
  <Paragraphs>602</Paragraphs>
  <Slides>46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 Narrow</vt:lpstr>
      <vt:lpstr>Arial</vt:lpstr>
      <vt:lpstr>Calibri</vt:lpstr>
      <vt:lpstr>Calibri Light</vt:lpstr>
      <vt:lpstr>Cambria Math</vt:lpstr>
      <vt:lpstr>Courier New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and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Robbin Bouwmeester</cp:lastModifiedBy>
  <cp:revision>298</cp:revision>
  <cp:lastPrinted>2018-04-26T08:25:03Z</cp:lastPrinted>
  <dcterms:created xsi:type="dcterms:W3CDTF">2015-03-23T10:00:54Z</dcterms:created>
  <dcterms:modified xsi:type="dcterms:W3CDTF">2026-03-01T18:45:53Z</dcterms:modified>
</cp:coreProperties>
</file>